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3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6B31B-73C3-49EB-9D5C-0DE8B5C3C4A6}" type="datetimeFigureOut">
              <a:rPr lang="es-MX" smtClean="0"/>
              <a:t>27/10/2016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BC3FBE-887C-486D-AF89-E2B8F8477D9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9091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2A6F-53DA-4DBF-8E32-214D9ED37926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833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39B3-BB00-45F6-AFB7-F4512022411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56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4CFB-281B-4B81-AC03-AF682B18BECB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71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2A3E-50ED-4457-96AA-FDDCFB9045A1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342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08792-6BB9-475D-8B5E-706EC4E14620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57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3FBE-44BF-46B8-8EF8-91048E1D31A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3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9F4C-F3F4-4AF5-8C73-DC3B36A305DA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872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8F8CF-6CF6-4113-92C8-779AC73E7A13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61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171B4-0870-4929-92F0-18AD0B290A74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01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CB5EC-6FE0-4F51-AC61-3B49A3232B2D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10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607D2-7DAC-4A57-BFA5-2A7840A5279E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7464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B4C7D-C10C-4762-A200-2F6726C84F85}" type="datetime1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27/10/2016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FDB30-29BB-48BD-B5AF-9EAE65738442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011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338672" y="19472"/>
            <a:ext cx="6646168" cy="1581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ES_tradnl" sz="20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 </a:t>
            </a:r>
            <a:endParaRPr lang="es-ES_tradnl" sz="2000" b="1" dirty="0" smtClean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endParaRPr lang="es-ES_tradnl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COMISIÓN ESTATAL DEL AGUA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JUNTA DE GOBIERNO</a:t>
            </a:r>
          </a:p>
          <a:p>
            <a:pPr algn="ctr"/>
            <a:r>
              <a:rPr lang="es-ES_tradnl" sz="1600" b="1" dirty="0" smtClean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ORDEN </a:t>
            </a: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Arial" pitchFamily="34" charset="0"/>
              </a:rPr>
              <a:t>DEL DÍA</a:t>
            </a:r>
          </a:p>
          <a:p>
            <a:pPr algn="ctr"/>
            <a:r>
              <a:rPr lang="es-MX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TERCERA SESIÓN ORDINARIA DE 2016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Brasilia #2970. </a:t>
            </a:r>
            <a:r>
              <a:rPr lang="es-MX" sz="1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Colomos</a:t>
            </a:r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 Providencia. Guadalajara, Jalisco.</a:t>
            </a:r>
          </a:p>
          <a:p>
            <a:pPr algn="ctr"/>
            <a:r>
              <a:rPr 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venirNext LT Pro Regular" pitchFamily="34" charset="0"/>
              </a:rPr>
              <a:t>26 de octubre de 2016 17:00 hrs</a:t>
            </a:r>
          </a:p>
          <a:p>
            <a:pPr algn="ctr"/>
            <a:endParaRPr lang="es-MX" sz="2000" b="1" dirty="0">
              <a:solidFill>
                <a:srgbClr val="990033"/>
              </a:solidFill>
              <a:latin typeface="AvenirNext LT Pro Regular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venirNext LT Pro Regular" pitchFamily="34" charset="0"/>
              <a:cs typeface="Arial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10160" y="27305"/>
            <a:ext cx="9123681" cy="6820536"/>
            <a:chOff x="10160" y="27305"/>
            <a:chExt cx="9123681" cy="6820536"/>
          </a:xfrm>
        </p:grpSpPr>
        <p:pic>
          <p:nvPicPr>
            <p:cNvPr id="7" name="Imagen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60" y="27305"/>
              <a:ext cx="1900331" cy="775335"/>
            </a:xfrm>
            <a:prstGeom prst="rect">
              <a:avLst/>
            </a:prstGeom>
          </p:spPr>
        </p:pic>
        <p:pic>
          <p:nvPicPr>
            <p:cNvPr id="9" name="Imagen 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33361" y="5547361"/>
              <a:ext cx="1300480" cy="1300480"/>
            </a:xfrm>
            <a:prstGeom prst="rect">
              <a:avLst/>
            </a:prstGeom>
          </p:spPr>
        </p:pic>
      </p:grp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9353" y="1591257"/>
            <a:ext cx="7815487" cy="503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PRIMERO.-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Lista de asistencia y determinación de quórum</a:t>
            </a:r>
          </a:p>
          <a:p>
            <a:pPr marL="1608138" indent="-1608138" algn="just">
              <a:tabLst>
                <a:tab pos="174625" algn="l"/>
              </a:tabLst>
            </a:pPr>
            <a:r>
              <a:rPr lang="es-ES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 </a:t>
            </a:r>
            <a:endParaRPr lang="es-ES" sz="1200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SEGUNDO.-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Lectura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aprobación del orden del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día</a:t>
            </a:r>
          </a:p>
          <a:p>
            <a:pPr marL="1608138" indent="-1608138" algn="just">
              <a:tabLst>
                <a:tab pos="174625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252538" indent="-1252538" algn="just">
              <a:tabLst>
                <a:tab pos="1077913" algn="l"/>
              </a:tabLst>
            </a:pP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TERCERO</a:t>
            </a: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Toma de Protesta Vocal representante Medio Académico</a:t>
            </a:r>
          </a:p>
          <a:p>
            <a:pPr marL="1252538" indent="-1252538" algn="just">
              <a:tabLst>
                <a:tab pos="1077913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252538" indent="-1252538" algn="just">
              <a:tabLst>
                <a:tab pos="1077913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CUARTO.-       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Informe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de actividades 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tercer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trimestre</a:t>
            </a:r>
            <a:endParaRPr lang="es-ES_tradnl" sz="1000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Cuencas y Sustentabilidad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Operación de Plantas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Apoyo a Municipios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Unidad Ejecutora de Abastecimiento y Saneamiento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Administración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Contraloría Interna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Comunicación Institucional</a:t>
            </a:r>
          </a:p>
          <a:p>
            <a:pPr marL="2065338" lvl="1" indent="-258763" algn="just">
              <a:buFont typeface="+mj-lt"/>
              <a:buAutoNum type="alphaLcParenR"/>
              <a:tabLst>
                <a:tab pos="1349375" algn="l"/>
              </a:tabLst>
            </a:pPr>
            <a:r>
              <a:rPr lang="es-ES_tradnl" sz="1600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Planeación Estratégica</a:t>
            </a:r>
          </a:p>
          <a:p>
            <a:pPr marL="1608138" indent="-1608138" algn="just">
              <a:tabLst>
                <a:tab pos="174625" algn="l"/>
              </a:tabLst>
            </a:pPr>
            <a:endParaRPr lang="es-ES_tradnl" b="1" dirty="0" smtClean="0">
              <a:solidFill>
                <a:srgbClr val="990033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QUINTO</a:t>
            </a:r>
            <a:r>
              <a:rPr lang="es-ES_tradnl" b="1" dirty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.- 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Aprobación </a:t>
            </a:r>
            <a:r>
              <a:rPr lang="es-ES_tradnl" b="1" dirty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y seguimiento de acuerdos</a:t>
            </a:r>
            <a:endParaRPr lang="es-ES" b="1" dirty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endParaRPr lang="es-ES_tradnl" b="1" dirty="0" smtClean="0">
              <a:solidFill>
                <a:prstClr val="black"/>
              </a:solidFill>
              <a:latin typeface="AvenirNext LT Pro Regular" pitchFamily="34" charset="0"/>
              <a:cs typeface="Tahoma" pitchFamily="34" charset="0"/>
            </a:endParaRPr>
          </a:p>
          <a:p>
            <a:pPr marL="1608138" indent="-1608138" algn="just">
              <a:tabLst>
                <a:tab pos="174625" algn="l"/>
              </a:tabLst>
            </a:pPr>
            <a:r>
              <a:rPr lang="es-ES_tradnl" b="1" dirty="0" smtClean="0">
                <a:solidFill>
                  <a:srgbClr val="990033"/>
                </a:solidFill>
                <a:latin typeface="AvenirNext LT Pro Regular" pitchFamily="34" charset="0"/>
                <a:cs typeface="Tahoma" pitchFamily="34" charset="0"/>
              </a:rPr>
              <a:t>SEXTO.-	</a:t>
            </a:r>
            <a:r>
              <a:rPr lang="es-ES_tradnl" b="1" dirty="0" smtClean="0">
                <a:solidFill>
                  <a:prstClr val="black"/>
                </a:solidFill>
                <a:latin typeface="AvenirNext LT Pro Regular" pitchFamily="34" charset="0"/>
                <a:cs typeface="Tahoma" pitchFamily="34" charset="0"/>
              </a:rPr>
              <a:t>Asuntos varios</a:t>
            </a:r>
            <a:r>
              <a:rPr lang="es-MX" b="1" dirty="0" smtClean="0">
                <a:solidFill>
                  <a:prstClr val="black"/>
                </a:solidFill>
              </a:rPr>
              <a:t> </a:t>
            </a:r>
            <a:endParaRPr lang="es-E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26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Junta de Gobierno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36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AvenirNext LT Pro Regular</vt:lpstr>
      <vt:lpstr>Calibri</vt:lpstr>
      <vt:lpstr>Tahoma</vt:lpstr>
      <vt:lpstr>Plantilla Junta de Gobierno 1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Montes Sandoval</dc:creator>
  <cp:lastModifiedBy>Laura Nayerli Pacheco Casillas</cp:lastModifiedBy>
  <cp:revision>6</cp:revision>
  <dcterms:created xsi:type="dcterms:W3CDTF">2015-10-29T19:18:19Z</dcterms:created>
  <dcterms:modified xsi:type="dcterms:W3CDTF">2016-10-27T19:32:42Z</dcterms:modified>
</cp:coreProperties>
</file>